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9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5805" y="529590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查找删除子串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69925" y="1274445"/>
            <a:ext cx="1057783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/>
              <a:t>题目描述</a:t>
            </a:r>
          </a:p>
          <a:p>
            <a:r>
              <a:rPr lang="zh-CN" altLang="en-US" dirty="0"/>
              <a:t>程序依次接收被查字符串S和特定字串s，并在S中查找所有s并删除；如果没有找到相应子串，则不作任何操作。子串匹配只考虑最左匹配情况。注意，不能使用头文件string.h(或cstring)内的库函数（例如strlen和strcmp等）。</a:t>
            </a:r>
          </a:p>
          <a:p>
            <a:endParaRPr lang="zh-CN" altLang="en-US" dirty="0"/>
          </a:p>
          <a:p>
            <a:r>
              <a:rPr lang="zh-CN" altLang="en-US" dirty="0"/>
              <a:t>输入</a:t>
            </a:r>
          </a:p>
          <a:p>
            <a:r>
              <a:rPr lang="zh-CN" altLang="en-US" dirty="0"/>
              <a:t>两个字符串分别为S和s，空格分割。两个字符串只包含小写字母，长度大于0且小于5000。</a:t>
            </a:r>
          </a:p>
          <a:p>
            <a:endParaRPr lang="zh-CN" altLang="en-US" dirty="0"/>
          </a:p>
          <a:p>
            <a:r>
              <a:rPr lang="zh-CN" altLang="en-US" dirty="0"/>
              <a:t>输出</a:t>
            </a:r>
          </a:p>
          <a:p>
            <a:r>
              <a:rPr lang="zh-CN" altLang="en-US" dirty="0"/>
              <a:t>删除后的字符串</a:t>
            </a:r>
          </a:p>
          <a:p>
            <a:endParaRPr lang="zh-CN" altLang="en-US" dirty="0"/>
          </a:p>
          <a:p>
            <a:r>
              <a:rPr lang="zh-CN" altLang="en-US" dirty="0"/>
              <a:t>样例输入</a:t>
            </a:r>
          </a:p>
          <a:p>
            <a:r>
              <a:rPr lang="zh-CN" altLang="en-US" dirty="0"/>
              <a:t>abababamnabacd aba</a:t>
            </a:r>
          </a:p>
          <a:p>
            <a:r>
              <a:rPr lang="zh-CN" altLang="en-US" dirty="0"/>
              <a:t>样例输出</a:t>
            </a:r>
          </a:p>
          <a:p>
            <a:r>
              <a:rPr lang="zh-CN" altLang="en-US" dirty="0"/>
              <a:t>bmncd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C03D61-3233-4477-BB15-34541754F6C2}"/>
              </a:ext>
            </a:extLst>
          </p:cNvPr>
          <p:cNvSpPr txBox="1"/>
          <p:nvPr/>
        </p:nvSpPr>
        <p:spPr>
          <a:xfrm>
            <a:off x="5719010" y="4094565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最左匹配情况</a:t>
            </a:r>
            <a:endParaRPr lang="en-US" altLang="zh-CN" dirty="0"/>
          </a:p>
          <a:p>
            <a:r>
              <a:rPr lang="en-US" altLang="zh-CN" dirty="0" err="1"/>
              <a:t>ababa</a:t>
            </a:r>
            <a:r>
              <a:rPr lang="en-US" altLang="zh-CN" dirty="0"/>
              <a:t>   </a:t>
            </a:r>
            <a:r>
              <a:rPr lang="en-US" altLang="zh-CN" dirty="0" err="1"/>
              <a:t>ababa</a:t>
            </a:r>
            <a:endParaRPr lang="en-US" altLang="zh-CN" dirty="0"/>
          </a:p>
          <a:p>
            <a:r>
              <a:rPr lang="en-US" altLang="zh-CN" dirty="0"/>
              <a:t>aba           </a:t>
            </a:r>
            <a:r>
              <a:rPr lang="en-US" altLang="zh-CN" dirty="0" err="1"/>
              <a:t>aba</a:t>
            </a:r>
            <a:r>
              <a:rPr lang="en-US" altLang="zh-CN" dirty="0"/>
              <a:t> </a:t>
            </a:r>
          </a:p>
          <a:p>
            <a:endParaRPr lang="zh-CN" altLang="en-US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FF29E02B-3CAF-4AD0-897F-385D10D13D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600"/>
    </mc:Choice>
    <mc:Fallback>
      <p:transition spd="slow" advTm="8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1500" y="541020"/>
            <a:ext cx="98679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解题思路</a:t>
            </a:r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1051560" y="1642110"/>
            <a:ext cx="2743200" cy="3314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320" h="522">
                <a:moveTo>
                  <a:pt x="0" y="0"/>
                </a:moveTo>
                <a:lnTo>
                  <a:pt x="480" y="0"/>
                </a:lnTo>
                <a:lnTo>
                  <a:pt x="480" y="522"/>
                </a:lnTo>
                <a:lnTo>
                  <a:pt x="0" y="522"/>
                </a:lnTo>
                <a:lnTo>
                  <a:pt x="0" y="0"/>
                </a:lnTo>
                <a:close/>
                <a:moveTo>
                  <a:pt x="480" y="0"/>
                </a:moveTo>
                <a:lnTo>
                  <a:pt x="960" y="0"/>
                </a:lnTo>
                <a:lnTo>
                  <a:pt x="960" y="522"/>
                </a:lnTo>
                <a:lnTo>
                  <a:pt x="480" y="522"/>
                </a:lnTo>
                <a:lnTo>
                  <a:pt x="480" y="0"/>
                </a:lnTo>
                <a:close/>
                <a:moveTo>
                  <a:pt x="960" y="0"/>
                </a:moveTo>
                <a:lnTo>
                  <a:pt x="1440" y="0"/>
                </a:lnTo>
                <a:lnTo>
                  <a:pt x="1440" y="522"/>
                </a:lnTo>
                <a:lnTo>
                  <a:pt x="960" y="522"/>
                </a:lnTo>
                <a:lnTo>
                  <a:pt x="960" y="0"/>
                </a:lnTo>
                <a:close/>
                <a:moveTo>
                  <a:pt x="1440" y="0"/>
                </a:moveTo>
                <a:lnTo>
                  <a:pt x="1920" y="0"/>
                </a:lnTo>
                <a:lnTo>
                  <a:pt x="1920" y="522"/>
                </a:lnTo>
                <a:lnTo>
                  <a:pt x="1440" y="522"/>
                </a:lnTo>
                <a:lnTo>
                  <a:pt x="1440" y="0"/>
                </a:lnTo>
                <a:close/>
                <a:moveTo>
                  <a:pt x="1920" y="0"/>
                </a:moveTo>
                <a:lnTo>
                  <a:pt x="2400" y="0"/>
                </a:lnTo>
                <a:lnTo>
                  <a:pt x="2400" y="522"/>
                </a:lnTo>
                <a:lnTo>
                  <a:pt x="1920" y="522"/>
                </a:lnTo>
                <a:lnTo>
                  <a:pt x="1920" y="0"/>
                </a:lnTo>
                <a:close/>
                <a:moveTo>
                  <a:pt x="2400" y="0"/>
                </a:moveTo>
                <a:lnTo>
                  <a:pt x="2880" y="0"/>
                </a:lnTo>
                <a:lnTo>
                  <a:pt x="2880" y="522"/>
                </a:lnTo>
                <a:lnTo>
                  <a:pt x="2400" y="522"/>
                </a:lnTo>
                <a:lnTo>
                  <a:pt x="2400" y="0"/>
                </a:lnTo>
                <a:close/>
                <a:moveTo>
                  <a:pt x="2880" y="0"/>
                </a:moveTo>
                <a:lnTo>
                  <a:pt x="3360" y="0"/>
                </a:lnTo>
                <a:lnTo>
                  <a:pt x="3360" y="522"/>
                </a:lnTo>
                <a:lnTo>
                  <a:pt x="2880" y="522"/>
                </a:lnTo>
                <a:lnTo>
                  <a:pt x="2880" y="0"/>
                </a:lnTo>
                <a:close/>
                <a:moveTo>
                  <a:pt x="3360" y="0"/>
                </a:moveTo>
                <a:lnTo>
                  <a:pt x="3840" y="0"/>
                </a:lnTo>
                <a:lnTo>
                  <a:pt x="3840" y="522"/>
                </a:lnTo>
                <a:lnTo>
                  <a:pt x="3360" y="522"/>
                </a:lnTo>
                <a:lnTo>
                  <a:pt x="3360" y="0"/>
                </a:lnTo>
                <a:close/>
                <a:moveTo>
                  <a:pt x="3840" y="0"/>
                </a:moveTo>
                <a:lnTo>
                  <a:pt x="4320" y="0"/>
                </a:lnTo>
                <a:lnTo>
                  <a:pt x="4320" y="522"/>
                </a:lnTo>
                <a:lnTo>
                  <a:pt x="3840" y="522"/>
                </a:lnTo>
                <a:lnTo>
                  <a:pt x="384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1051560" y="2486660"/>
            <a:ext cx="914400" cy="3314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40" h="522">
                <a:moveTo>
                  <a:pt x="0" y="0"/>
                </a:moveTo>
                <a:lnTo>
                  <a:pt x="480" y="0"/>
                </a:lnTo>
                <a:lnTo>
                  <a:pt x="480" y="522"/>
                </a:lnTo>
                <a:lnTo>
                  <a:pt x="0" y="522"/>
                </a:lnTo>
                <a:lnTo>
                  <a:pt x="0" y="0"/>
                </a:lnTo>
                <a:close/>
                <a:moveTo>
                  <a:pt x="480" y="0"/>
                </a:moveTo>
                <a:lnTo>
                  <a:pt x="960" y="0"/>
                </a:lnTo>
                <a:lnTo>
                  <a:pt x="960" y="522"/>
                </a:lnTo>
                <a:lnTo>
                  <a:pt x="480" y="522"/>
                </a:lnTo>
                <a:lnTo>
                  <a:pt x="480" y="0"/>
                </a:lnTo>
                <a:close/>
                <a:moveTo>
                  <a:pt x="960" y="0"/>
                </a:moveTo>
                <a:lnTo>
                  <a:pt x="1440" y="0"/>
                </a:lnTo>
                <a:lnTo>
                  <a:pt x="1440" y="522"/>
                </a:lnTo>
                <a:lnTo>
                  <a:pt x="960" y="522"/>
                </a:lnTo>
                <a:lnTo>
                  <a:pt x="96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495300" y="1605280"/>
            <a:ext cx="297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495300" y="2449830"/>
            <a:ext cx="297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</a:t>
            </a:r>
          </a:p>
        </p:txBody>
      </p:sp>
      <p:cxnSp>
        <p:nvCxnSpPr>
          <p:cNvPr id="30" name="直接箭头连接符 29"/>
          <p:cNvCxnSpPr/>
          <p:nvPr/>
        </p:nvCxnSpPr>
        <p:spPr>
          <a:xfrm>
            <a:off x="1211580" y="1983740"/>
            <a:ext cx="0" cy="480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>
            <a:off x="1508760" y="1990090"/>
            <a:ext cx="0" cy="480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1805940" y="1990090"/>
            <a:ext cx="0" cy="480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V="1">
            <a:off x="1036320" y="1435100"/>
            <a:ext cx="914400" cy="762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1089025" y="1068070"/>
            <a:ext cx="8769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s.length</a:t>
            </a:r>
            <a:endParaRPr lang="zh-CN" altLang="en-US" sz="1400"/>
          </a:p>
        </p:txBody>
      </p:sp>
      <p:sp>
        <p:nvSpPr>
          <p:cNvPr id="44" name="任意多边形 43"/>
          <p:cNvSpPr/>
          <p:nvPr/>
        </p:nvSpPr>
        <p:spPr>
          <a:xfrm>
            <a:off x="6954520" y="1642110"/>
            <a:ext cx="2743200" cy="33147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320" h="522">
                <a:moveTo>
                  <a:pt x="0" y="0"/>
                </a:moveTo>
                <a:lnTo>
                  <a:pt x="480" y="0"/>
                </a:lnTo>
                <a:lnTo>
                  <a:pt x="480" y="522"/>
                </a:lnTo>
                <a:lnTo>
                  <a:pt x="0" y="522"/>
                </a:lnTo>
                <a:lnTo>
                  <a:pt x="0" y="0"/>
                </a:lnTo>
                <a:close/>
                <a:moveTo>
                  <a:pt x="480" y="0"/>
                </a:moveTo>
                <a:lnTo>
                  <a:pt x="960" y="0"/>
                </a:lnTo>
                <a:lnTo>
                  <a:pt x="960" y="522"/>
                </a:lnTo>
                <a:lnTo>
                  <a:pt x="480" y="522"/>
                </a:lnTo>
                <a:lnTo>
                  <a:pt x="480" y="0"/>
                </a:lnTo>
                <a:close/>
                <a:moveTo>
                  <a:pt x="960" y="0"/>
                </a:moveTo>
                <a:lnTo>
                  <a:pt x="1440" y="0"/>
                </a:lnTo>
                <a:lnTo>
                  <a:pt x="1440" y="522"/>
                </a:lnTo>
                <a:lnTo>
                  <a:pt x="960" y="522"/>
                </a:lnTo>
                <a:lnTo>
                  <a:pt x="960" y="0"/>
                </a:lnTo>
                <a:close/>
                <a:moveTo>
                  <a:pt x="1440" y="0"/>
                </a:moveTo>
                <a:lnTo>
                  <a:pt x="1920" y="0"/>
                </a:lnTo>
                <a:lnTo>
                  <a:pt x="1920" y="522"/>
                </a:lnTo>
                <a:lnTo>
                  <a:pt x="1440" y="522"/>
                </a:lnTo>
                <a:lnTo>
                  <a:pt x="1440" y="0"/>
                </a:lnTo>
                <a:close/>
                <a:moveTo>
                  <a:pt x="1920" y="0"/>
                </a:moveTo>
                <a:lnTo>
                  <a:pt x="2400" y="0"/>
                </a:lnTo>
                <a:lnTo>
                  <a:pt x="2400" y="522"/>
                </a:lnTo>
                <a:lnTo>
                  <a:pt x="1920" y="522"/>
                </a:lnTo>
                <a:lnTo>
                  <a:pt x="1920" y="0"/>
                </a:lnTo>
                <a:close/>
                <a:moveTo>
                  <a:pt x="2400" y="0"/>
                </a:moveTo>
                <a:lnTo>
                  <a:pt x="2880" y="0"/>
                </a:lnTo>
                <a:lnTo>
                  <a:pt x="2880" y="522"/>
                </a:lnTo>
                <a:lnTo>
                  <a:pt x="2400" y="522"/>
                </a:lnTo>
                <a:lnTo>
                  <a:pt x="2400" y="0"/>
                </a:lnTo>
                <a:close/>
                <a:moveTo>
                  <a:pt x="2880" y="0"/>
                </a:moveTo>
                <a:lnTo>
                  <a:pt x="3360" y="0"/>
                </a:lnTo>
                <a:lnTo>
                  <a:pt x="3360" y="522"/>
                </a:lnTo>
                <a:lnTo>
                  <a:pt x="2880" y="522"/>
                </a:lnTo>
                <a:lnTo>
                  <a:pt x="2880" y="0"/>
                </a:lnTo>
                <a:close/>
                <a:moveTo>
                  <a:pt x="3360" y="0"/>
                </a:moveTo>
                <a:lnTo>
                  <a:pt x="3840" y="0"/>
                </a:lnTo>
                <a:lnTo>
                  <a:pt x="3840" y="522"/>
                </a:lnTo>
                <a:lnTo>
                  <a:pt x="3360" y="522"/>
                </a:lnTo>
                <a:lnTo>
                  <a:pt x="3360" y="0"/>
                </a:lnTo>
                <a:close/>
                <a:moveTo>
                  <a:pt x="3840" y="0"/>
                </a:moveTo>
                <a:lnTo>
                  <a:pt x="4320" y="0"/>
                </a:lnTo>
                <a:lnTo>
                  <a:pt x="4320" y="522"/>
                </a:lnTo>
                <a:lnTo>
                  <a:pt x="3840" y="522"/>
                </a:lnTo>
                <a:lnTo>
                  <a:pt x="384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5" name="任意多边形 44"/>
          <p:cNvSpPr/>
          <p:nvPr/>
        </p:nvSpPr>
        <p:spPr>
          <a:xfrm>
            <a:off x="7251700" y="2486660"/>
            <a:ext cx="914400" cy="33147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40" h="522">
                <a:moveTo>
                  <a:pt x="0" y="0"/>
                </a:moveTo>
                <a:lnTo>
                  <a:pt x="480" y="0"/>
                </a:lnTo>
                <a:lnTo>
                  <a:pt x="480" y="522"/>
                </a:lnTo>
                <a:lnTo>
                  <a:pt x="0" y="522"/>
                </a:lnTo>
                <a:lnTo>
                  <a:pt x="0" y="0"/>
                </a:lnTo>
                <a:close/>
                <a:moveTo>
                  <a:pt x="480" y="0"/>
                </a:moveTo>
                <a:lnTo>
                  <a:pt x="960" y="0"/>
                </a:lnTo>
                <a:lnTo>
                  <a:pt x="960" y="522"/>
                </a:lnTo>
                <a:lnTo>
                  <a:pt x="480" y="522"/>
                </a:lnTo>
                <a:lnTo>
                  <a:pt x="480" y="0"/>
                </a:lnTo>
                <a:close/>
                <a:moveTo>
                  <a:pt x="960" y="0"/>
                </a:moveTo>
                <a:lnTo>
                  <a:pt x="1440" y="0"/>
                </a:lnTo>
                <a:lnTo>
                  <a:pt x="1440" y="522"/>
                </a:lnTo>
                <a:lnTo>
                  <a:pt x="960" y="522"/>
                </a:lnTo>
                <a:lnTo>
                  <a:pt x="96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6398260" y="1605280"/>
            <a:ext cx="297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6398260" y="2449830"/>
            <a:ext cx="297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</a:t>
            </a:r>
          </a:p>
        </p:txBody>
      </p:sp>
      <p:cxnSp>
        <p:nvCxnSpPr>
          <p:cNvPr id="49" name="直接箭头连接符 48"/>
          <p:cNvCxnSpPr/>
          <p:nvPr/>
        </p:nvCxnSpPr>
        <p:spPr>
          <a:xfrm>
            <a:off x="7411720" y="1990090"/>
            <a:ext cx="0" cy="480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/>
          <p:nvPr/>
        </p:nvCxnSpPr>
        <p:spPr>
          <a:xfrm>
            <a:off x="7708900" y="1990090"/>
            <a:ext cx="0" cy="480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/>
          <p:nvPr/>
        </p:nvCxnSpPr>
        <p:spPr>
          <a:xfrm flipV="1">
            <a:off x="7251700" y="1432560"/>
            <a:ext cx="914400" cy="762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>
            <a:off x="8006080" y="1973580"/>
            <a:ext cx="0" cy="480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/>
          <p:cNvSpPr txBox="1"/>
          <p:nvPr/>
        </p:nvSpPr>
        <p:spPr>
          <a:xfrm>
            <a:off x="7270750" y="1017270"/>
            <a:ext cx="8769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s.length</a:t>
            </a:r>
            <a:endParaRPr lang="zh-CN" altLang="en-US" sz="1400"/>
          </a:p>
        </p:txBody>
      </p:sp>
      <p:sp>
        <p:nvSpPr>
          <p:cNvPr id="54" name="文本框 53"/>
          <p:cNvSpPr txBox="1"/>
          <p:nvPr/>
        </p:nvSpPr>
        <p:spPr>
          <a:xfrm>
            <a:off x="4573905" y="1605280"/>
            <a:ext cx="11353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 </a:t>
            </a:r>
            <a:r>
              <a:rPr lang="zh-CN" altLang="en-US" sz="1400">
                <a:solidFill>
                  <a:schemeClr val="accent6"/>
                </a:solidFill>
              </a:rPr>
              <a:t>不匹配</a:t>
            </a:r>
          </a:p>
        </p:txBody>
      </p:sp>
      <p:sp>
        <p:nvSpPr>
          <p:cNvPr id="55" name="右箭头 54"/>
          <p:cNvSpPr/>
          <p:nvPr/>
        </p:nvSpPr>
        <p:spPr>
          <a:xfrm>
            <a:off x="4573905" y="2047240"/>
            <a:ext cx="1021080" cy="365760"/>
          </a:xfrm>
          <a:prstGeom prst="rightArrow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下箭头 59"/>
          <p:cNvSpPr/>
          <p:nvPr/>
        </p:nvSpPr>
        <p:spPr>
          <a:xfrm>
            <a:off x="2613660" y="3105150"/>
            <a:ext cx="533400" cy="952500"/>
          </a:xfrm>
          <a:prstGeom prst="down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1508760" y="3275330"/>
            <a:ext cx="11353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/>
              <a:t> </a:t>
            </a:r>
            <a:r>
              <a:rPr lang="zh-CN" altLang="en-US" sz="1400">
                <a:solidFill>
                  <a:srgbClr val="FF0000"/>
                </a:solidFill>
              </a:rPr>
              <a:t>匹配</a:t>
            </a:r>
          </a:p>
        </p:txBody>
      </p:sp>
      <p:sp>
        <p:nvSpPr>
          <p:cNvPr id="62" name="任意多边形 61"/>
          <p:cNvSpPr/>
          <p:nvPr/>
        </p:nvSpPr>
        <p:spPr>
          <a:xfrm>
            <a:off x="1800860" y="4824730"/>
            <a:ext cx="2743200" cy="33147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320" h="522">
                <a:moveTo>
                  <a:pt x="0" y="0"/>
                </a:moveTo>
                <a:lnTo>
                  <a:pt x="480" y="0"/>
                </a:lnTo>
                <a:lnTo>
                  <a:pt x="480" y="522"/>
                </a:lnTo>
                <a:lnTo>
                  <a:pt x="0" y="522"/>
                </a:lnTo>
                <a:lnTo>
                  <a:pt x="0" y="0"/>
                </a:lnTo>
                <a:close/>
                <a:moveTo>
                  <a:pt x="480" y="0"/>
                </a:moveTo>
                <a:lnTo>
                  <a:pt x="960" y="0"/>
                </a:lnTo>
                <a:lnTo>
                  <a:pt x="960" y="522"/>
                </a:lnTo>
                <a:lnTo>
                  <a:pt x="480" y="522"/>
                </a:lnTo>
                <a:lnTo>
                  <a:pt x="480" y="0"/>
                </a:lnTo>
                <a:close/>
                <a:moveTo>
                  <a:pt x="960" y="0"/>
                </a:moveTo>
                <a:lnTo>
                  <a:pt x="1440" y="0"/>
                </a:lnTo>
                <a:lnTo>
                  <a:pt x="1440" y="522"/>
                </a:lnTo>
                <a:lnTo>
                  <a:pt x="960" y="522"/>
                </a:lnTo>
                <a:lnTo>
                  <a:pt x="960" y="0"/>
                </a:lnTo>
                <a:close/>
                <a:moveTo>
                  <a:pt x="1440" y="0"/>
                </a:moveTo>
                <a:lnTo>
                  <a:pt x="1920" y="0"/>
                </a:lnTo>
                <a:lnTo>
                  <a:pt x="1920" y="522"/>
                </a:lnTo>
                <a:lnTo>
                  <a:pt x="1440" y="522"/>
                </a:lnTo>
                <a:lnTo>
                  <a:pt x="1440" y="0"/>
                </a:lnTo>
                <a:close/>
                <a:moveTo>
                  <a:pt x="1920" y="0"/>
                </a:moveTo>
                <a:lnTo>
                  <a:pt x="2400" y="0"/>
                </a:lnTo>
                <a:lnTo>
                  <a:pt x="2400" y="522"/>
                </a:lnTo>
                <a:lnTo>
                  <a:pt x="1920" y="522"/>
                </a:lnTo>
                <a:lnTo>
                  <a:pt x="1920" y="0"/>
                </a:lnTo>
                <a:close/>
                <a:moveTo>
                  <a:pt x="2400" y="0"/>
                </a:moveTo>
                <a:lnTo>
                  <a:pt x="2880" y="0"/>
                </a:lnTo>
                <a:lnTo>
                  <a:pt x="2880" y="522"/>
                </a:lnTo>
                <a:lnTo>
                  <a:pt x="2400" y="522"/>
                </a:lnTo>
                <a:lnTo>
                  <a:pt x="2400" y="0"/>
                </a:lnTo>
                <a:close/>
                <a:moveTo>
                  <a:pt x="2880" y="0"/>
                </a:moveTo>
                <a:lnTo>
                  <a:pt x="3360" y="0"/>
                </a:lnTo>
                <a:lnTo>
                  <a:pt x="3360" y="522"/>
                </a:lnTo>
                <a:lnTo>
                  <a:pt x="2880" y="522"/>
                </a:lnTo>
                <a:lnTo>
                  <a:pt x="2880" y="0"/>
                </a:lnTo>
                <a:close/>
                <a:moveTo>
                  <a:pt x="3360" y="0"/>
                </a:moveTo>
                <a:lnTo>
                  <a:pt x="3840" y="0"/>
                </a:lnTo>
                <a:lnTo>
                  <a:pt x="3840" y="522"/>
                </a:lnTo>
                <a:lnTo>
                  <a:pt x="3360" y="522"/>
                </a:lnTo>
                <a:lnTo>
                  <a:pt x="3360" y="0"/>
                </a:lnTo>
                <a:close/>
                <a:moveTo>
                  <a:pt x="3840" y="0"/>
                </a:moveTo>
                <a:lnTo>
                  <a:pt x="4320" y="0"/>
                </a:lnTo>
                <a:lnTo>
                  <a:pt x="4320" y="522"/>
                </a:lnTo>
                <a:lnTo>
                  <a:pt x="3840" y="522"/>
                </a:lnTo>
                <a:lnTo>
                  <a:pt x="384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任意多边形 62"/>
          <p:cNvSpPr/>
          <p:nvPr/>
        </p:nvSpPr>
        <p:spPr>
          <a:xfrm>
            <a:off x="2644140" y="5669280"/>
            <a:ext cx="914400" cy="33147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40" h="522">
                <a:moveTo>
                  <a:pt x="0" y="0"/>
                </a:moveTo>
                <a:lnTo>
                  <a:pt x="480" y="0"/>
                </a:lnTo>
                <a:lnTo>
                  <a:pt x="480" y="522"/>
                </a:lnTo>
                <a:lnTo>
                  <a:pt x="0" y="522"/>
                </a:lnTo>
                <a:lnTo>
                  <a:pt x="0" y="0"/>
                </a:lnTo>
                <a:close/>
                <a:moveTo>
                  <a:pt x="480" y="0"/>
                </a:moveTo>
                <a:lnTo>
                  <a:pt x="960" y="0"/>
                </a:lnTo>
                <a:lnTo>
                  <a:pt x="960" y="522"/>
                </a:lnTo>
                <a:lnTo>
                  <a:pt x="480" y="522"/>
                </a:lnTo>
                <a:lnTo>
                  <a:pt x="480" y="0"/>
                </a:lnTo>
                <a:close/>
                <a:moveTo>
                  <a:pt x="960" y="0"/>
                </a:moveTo>
                <a:lnTo>
                  <a:pt x="1440" y="0"/>
                </a:lnTo>
                <a:lnTo>
                  <a:pt x="1440" y="522"/>
                </a:lnTo>
                <a:lnTo>
                  <a:pt x="960" y="522"/>
                </a:lnTo>
                <a:lnTo>
                  <a:pt x="96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/>
        </p:nvSpPr>
        <p:spPr>
          <a:xfrm>
            <a:off x="1244600" y="4787900"/>
            <a:ext cx="297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1244600" y="5632450"/>
            <a:ext cx="297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</a:t>
            </a:r>
          </a:p>
        </p:txBody>
      </p:sp>
      <p:cxnSp>
        <p:nvCxnSpPr>
          <p:cNvPr id="66" name="直接箭头连接符 65"/>
          <p:cNvCxnSpPr/>
          <p:nvPr/>
        </p:nvCxnSpPr>
        <p:spPr>
          <a:xfrm>
            <a:off x="3492500" y="5156200"/>
            <a:ext cx="0" cy="480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/>
          <p:cNvCxnSpPr/>
          <p:nvPr/>
        </p:nvCxnSpPr>
        <p:spPr>
          <a:xfrm>
            <a:off x="3172460" y="5156200"/>
            <a:ext cx="0" cy="480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/>
          <p:nvPr/>
        </p:nvCxnSpPr>
        <p:spPr>
          <a:xfrm flipV="1">
            <a:off x="2715260" y="4603115"/>
            <a:ext cx="914400" cy="762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/>
          <p:nvPr/>
        </p:nvCxnSpPr>
        <p:spPr>
          <a:xfrm>
            <a:off x="2852420" y="5156200"/>
            <a:ext cx="0" cy="480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/>
          <p:cNvSpPr txBox="1"/>
          <p:nvPr/>
        </p:nvSpPr>
        <p:spPr>
          <a:xfrm>
            <a:off x="2734310" y="4177030"/>
            <a:ext cx="8769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s.length</a:t>
            </a:r>
            <a:endParaRPr lang="zh-CN" altLang="en-US" sz="1400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8722445B-9023-4CA0-B266-1A2D9FD31E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214"/>
    </mc:Choice>
    <mc:Fallback>
      <p:transition spd="slow" advTm="149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4495" y="128270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代码：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12420" y="680085"/>
            <a:ext cx="7867650" cy="5908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/>
              <a:t>#include &lt;iostream&gt;</a:t>
            </a:r>
          </a:p>
          <a:p>
            <a:r>
              <a:rPr lang="zh-CN" altLang="en-US" sz="1400"/>
              <a:t>using namespace std;</a:t>
            </a:r>
          </a:p>
          <a:p>
            <a:r>
              <a:rPr lang="zh-CN" altLang="en-US" sz="1400"/>
              <a:t>int main ()</a:t>
            </a:r>
          </a:p>
          <a:p>
            <a:r>
              <a:rPr lang="zh-CN" altLang="en-US" sz="1400"/>
              <a:t>{</a:t>
            </a:r>
          </a:p>
          <a:p>
            <a:r>
              <a:rPr lang="zh-CN" altLang="en-US" sz="1400"/>
              <a:t>    char S[5000],s[5000];</a:t>
            </a:r>
          </a:p>
          <a:p>
            <a:r>
              <a:rPr lang="zh-CN" altLang="en-US" sz="1400"/>
              <a:t>    cin&gt;&gt;S;</a:t>
            </a:r>
          </a:p>
          <a:p>
            <a:r>
              <a:rPr lang="zh-CN" altLang="en-US" sz="1400"/>
              <a:t>    cin&gt;&gt;s;</a:t>
            </a:r>
          </a:p>
          <a:p>
            <a:r>
              <a:rPr lang="zh-CN" altLang="en-US" sz="1400"/>
              <a:t>    for(int i=0;S[i]!='\0';i++){</a:t>
            </a:r>
          </a:p>
          <a:p>
            <a:r>
              <a:rPr lang="zh-CN" altLang="en-US" sz="1400"/>
              <a:t>        if(S[i]==s[0]){</a:t>
            </a:r>
          </a:p>
          <a:p>
            <a:r>
              <a:rPr lang="zh-CN" altLang="en-US" sz="1400"/>
              <a:t>            int m=i;</a:t>
            </a:r>
          </a:p>
          <a:p>
            <a:r>
              <a:rPr lang="zh-CN" altLang="en-US" sz="1400"/>
              <a:t>            int panduan=1;</a:t>
            </a:r>
          </a:p>
          <a:p>
            <a:r>
              <a:rPr lang="zh-CN" altLang="en-US" sz="1400"/>
              <a:t>            for(int j=0;s[j]!='\0';j++){</a:t>
            </a:r>
          </a:p>
          <a:p>
            <a:r>
              <a:rPr lang="zh-CN" altLang="en-US" sz="1400"/>
              <a:t>                if(S[m++]!=s[j]){</a:t>
            </a:r>
          </a:p>
          <a:p>
            <a:r>
              <a:rPr lang="zh-CN" altLang="en-US" sz="1400"/>
              <a:t>                    panduan=0;</a:t>
            </a:r>
          </a:p>
          <a:p>
            <a:r>
              <a:rPr lang="zh-CN" altLang="en-US" sz="1400"/>
              <a:t>                    break;</a:t>
            </a:r>
          </a:p>
          <a:p>
            <a:r>
              <a:rPr lang="zh-CN" altLang="en-US" sz="1400"/>
              <a:t>                }</a:t>
            </a:r>
          </a:p>
          <a:p>
            <a:r>
              <a:rPr lang="zh-CN" altLang="en-US" sz="1400"/>
              <a:t>            }</a:t>
            </a:r>
          </a:p>
          <a:p>
            <a:r>
              <a:rPr lang="zh-CN" altLang="en-US" sz="1400"/>
              <a:t>            m=i;</a:t>
            </a:r>
          </a:p>
          <a:p>
            <a:r>
              <a:rPr lang="zh-CN" altLang="en-US" sz="1400"/>
              <a:t>            if(panduan==1){</a:t>
            </a:r>
          </a:p>
          <a:p>
            <a:r>
              <a:rPr lang="zh-CN" altLang="en-US" sz="1400"/>
              <a:t>                    for(int j=0;s[j]!='\0';j++){</a:t>
            </a:r>
          </a:p>
          <a:p>
            <a:r>
              <a:rPr lang="zh-CN" altLang="en-US" sz="1400"/>
              <a:t>                        S[m]='1';</a:t>
            </a:r>
          </a:p>
          <a:p>
            <a:r>
              <a:rPr lang="zh-CN" altLang="en-US" sz="1400"/>
              <a:t>                        m++;</a:t>
            </a:r>
          </a:p>
          <a:p>
            <a:r>
              <a:rPr lang="zh-CN" altLang="en-US" sz="1400"/>
              <a:t>                    }</a:t>
            </a:r>
          </a:p>
          <a:p>
            <a:r>
              <a:rPr lang="zh-CN" altLang="en-US" sz="1400"/>
              <a:t>            }</a:t>
            </a:r>
          </a:p>
          <a:p>
            <a:r>
              <a:rPr lang="zh-CN" altLang="en-US" sz="1400"/>
              <a:t>        }</a:t>
            </a:r>
          </a:p>
          <a:p>
            <a:r>
              <a:rPr lang="zh-CN" altLang="en-US" sz="1400"/>
              <a:t>    }</a:t>
            </a:r>
          </a:p>
          <a:p>
            <a:endParaRPr lang="zh-CN" altLang="en-US" sz="1400"/>
          </a:p>
        </p:txBody>
      </p:sp>
      <p:sp>
        <p:nvSpPr>
          <p:cNvPr id="6" name="文本框 5"/>
          <p:cNvSpPr txBox="1"/>
          <p:nvPr/>
        </p:nvSpPr>
        <p:spPr>
          <a:xfrm>
            <a:off x="5177155" y="1235075"/>
            <a:ext cx="584708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>
                <a:sym typeface="+mn-ea"/>
              </a:rPr>
              <a:t>    for(int i=0;S[i]!='\0';i++){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if(S[i]&gt;='a'&amp;&amp;S[i]&lt;='z'){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    cout&lt;&lt;S[i];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}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}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int k;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cin&gt;&gt;k;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return 0;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}</a:t>
            </a:r>
            <a:endParaRPr lang="zh-CN" altLang="en-US" sz="1400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6527398D-3409-4BBD-9C86-19295A7763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146"/>
    </mc:Choice>
    <mc:Fallback>
      <p:transition spd="slow" advTm="151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384</Words>
  <Application>Microsoft Office PowerPoint</Application>
  <PresentationFormat>宽屏</PresentationFormat>
  <Paragraphs>65</Paragraphs>
  <Slides>3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Yichen</dc:creator>
  <cp:lastModifiedBy>奕琛 李</cp:lastModifiedBy>
  <cp:revision>18</cp:revision>
  <dcterms:created xsi:type="dcterms:W3CDTF">2021-11-20T07:05:00Z</dcterms:created>
  <dcterms:modified xsi:type="dcterms:W3CDTF">2021-11-21T02:44:33Z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7BB728CD175E4D9B88041207C8E9EFB1</vt:lpwstr>
  </property>
  <property fmtid="{D5CDD505-2E9C-101B-9397-08002B2CF9AE}" pid="3" name="KSOProductBuildVer">
    <vt:lpwstr>2052-11.1.0.11045</vt:lpwstr>
  </property>
</Properties>
</file>

<file path=docProps/thumbnail.jpeg>
</file>